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rimo" panose="020B0604020202020204" pitchFamily="34" charset="0"/>
      <p:regular r:id="rId15"/>
    </p:embeddedFont>
    <p:embeddedFont>
      <p:font typeface="Arimo Bold" panose="020B0704020202020204" pitchFamily="3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Evolventa" panose="020B0502020202020204" pitchFamily="34" charset="0"/>
      <p:regular r:id="rId22"/>
    </p:embeddedFont>
    <p:embeddedFont>
      <p:font typeface="Evolventa Bold" panose="020B0702020202020204" pitchFamily="34" charset="0"/>
      <p:regular r:id="rId23"/>
      <p:bold r:id="rId24"/>
    </p:embeddedFont>
    <p:embeddedFont>
      <p:font typeface="Open Sans Light" panose="020B030603050402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80" autoAdjust="0"/>
  </p:normalViewPr>
  <p:slideViewPr>
    <p:cSldViewPr>
      <p:cViewPr varScale="1">
        <p:scale>
          <a:sx n="81" d="100"/>
          <a:sy n="81" d="100"/>
        </p:scale>
        <p:origin x="20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0.svg"/><Relationship Id="rId3" Type="http://schemas.openxmlformats.org/officeDocument/2006/relationships/image" Target="../media/image22.svg"/><Relationship Id="rId7" Type="http://schemas.openxmlformats.org/officeDocument/2006/relationships/image" Target="../media/image43.svg"/><Relationship Id="rId12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5.svg"/><Relationship Id="rId5" Type="http://schemas.openxmlformats.org/officeDocument/2006/relationships/image" Target="../media/image41.sv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82834" y="-1921745"/>
            <a:ext cx="6755642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03834" y="1790711"/>
            <a:ext cx="1194327" cy="25861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140408" y="2021154"/>
            <a:ext cx="5357753" cy="55915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47148" y="1264426"/>
            <a:ext cx="3144039" cy="24409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011803" y="7612736"/>
            <a:ext cx="3486358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09154" y="6565666"/>
            <a:ext cx="2897865" cy="178087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100210" y="1355853"/>
            <a:ext cx="6951350" cy="7281116"/>
            <a:chOff x="0" y="0"/>
            <a:chExt cx="9268467" cy="9708154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9268467" cy="8073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90"/>
                </a:lnSpc>
              </a:pPr>
              <a:r>
                <a:rPr lang="en-US" sz="5088">
                  <a:solidFill>
                    <a:srgbClr val="F7B4A7"/>
                  </a:solidFill>
                  <a:latin typeface="Evolventa Bold"/>
                </a:rPr>
                <a:t> </a:t>
              </a:r>
              <a:r>
                <a:rPr lang="en-US" sz="5088">
                  <a:solidFill>
                    <a:srgbClr val="F7B4A7"/>
                  </a:solidFill>
                  <a:latin typeface="Arimo Bold"/>
                </a:rPr>
                <a:t>ВЕДУЩАЯ РОЛЬ ПРАВА, КАК ИНСТИТУТА СОХРАНЕНИЯ И УСЛОВИЯ РАЗВИТИЯ ЧЕЛОВЕКА В УСЛОВИЯХ СОЦИАЛЬНОЙ ЦИФРОВИЗАЦИИ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429734"/>
              <a:ext cx="9268467" cy="1278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95"/>
                </a:lnSpc>
              </a:pPr>
              <a:r>
                <a:rPr lang="en-US" sz="2639">
                  <a:solidFill>
                    <a:srgbClr val="94DDDE"/>
                  </a:solidFill>
                  <a:latin typeface="Evolventa"/>
                </a:rPr>
                <a:t>Выполнили студенты ТФ МЮИ</a:t>
              </a:r>
            </a:p>
            <a:p>
              <a:pPr>
                <a:lnSpc>
                  <a:spcPts val="3695"/>
                </a:lnSpc>
              </a:pPr>
              <a:r>
                <a:rPr lang="en-US" sz="2639">
                  <a:solidFill>
                    <a:srgbClr val="94DDDE"/>
                  </a:solidFill>
                  <a:latin typeface="Evolventa"/>
                </a:rPr>
                <a:t>Униченко Мария и Чухнакова Марьяна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51969" y="4279783"/>
            <a:ext cx="14021736" cy="669290"/>
            <a:chOff x="0" y="0"/>
            <a:chExt cx="18695648" cy="892387"/>
          </a:xfrm>
        </p:grpSpPr>
        <p:sp>
          <p:nvSpPr>
            <p:cNvPr id="3" name="TextBox 3"/>
            <p:cNvSpPr txBox="1"/>
            <p:nvPr/>
          </p:nvSpPr>
          <p:spPr>
            <a:xfrm>
              <a:off x="0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Evolventa Bold"/>
                </a:rPr>
                <a:t>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575484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Evolventa Bold"/>
                </a:rPr>
                <a:t>2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926794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Evolventa Bold"/>
                </a:rPr>
                <a:t>3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3670775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Evolventa Bold"/>
                </a:rPr>
                <a:t>4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891155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Evolventa Bold"/>
                </a:rPr>
                <a:t>5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804493" y="395393"/>
              <a:ext cx="3529461" cy="0"/>
            </a:xfrm>
            <a:prstGeom prst="line">
              <a:avLst/>
            </a:prstGeom>
            <a:ln w="38100" cap="flat">
              <a:solidFill>
                <a:srgbClr val="2B4B8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5397334" y="382693"/>
              <a:ext cx="3529461" cy="0"/>
            </a:xfrm>
            <a:prstGeom prst="line">
              <a:avLst/>
            </a:prstGeom>
            <a:ln w="38100" cap="flat">
              <a:solidFill>
                <a:srgbClr val="2B4B8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9980379" y="382693"/>
              <a:ext cx="3529461" cy="0"/>
            </a:xfrm>
            <a:prstGeom prst="line">
              <a:avLst/>
            </a:prstGeom>
            <a:ln w="38100" cap="flat">
              <a:solidFill>
                <a:srgbClr val="2B4B8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14361695" y="382693"/>
              <a:ext cx="3529461" cy="0"/>
            </a:xfrm>
            <a:prstGeom prst="line">
              <a:avLst/>
            </a:prstGeom>
            <a:ln w="38100" cap="flat">
              <a:solidFill>
                <a:srgbClr val="2B4B82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78756" y="6001303"/>
            <a:ext cx="4968163" cy="415462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05593" y="2479558"/>
            <a:ext cx="16135350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>
                <a:solidFill>
                  <a:srgbClr val="2B4B82"/>
                </a:solidFill>
                <a:latin typeface="Evolventa Bold"/>
              </a:rPr>
              <a:t>Государство возрождает и проявляет всё больший интерес к цифровизации и информационно – технологической сфере, о чём свидетельствуют, например: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45664" y="5048250"/>
            <a:ext cx="2401669" cy="2525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5"/>
              </a:lnSpc>
            </a:pPr>
            <a:r>
              <a:rPr lang="en-US" sz="1746">
                <a:solidFill>
                  <a:srgbClr val="2B4B82"/>
                </a:solidFill>
                <a:latin typeface="Evolventa Bold"/>
              </a:rPr>
              <a:t>Указа Президента РФ №231 от 25.02.2022 «Об объявлении в Российской Федерации Десятилетия науки и технологий»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05593" y="5048250"/>
            <a:ext cx="2459408" cy="3763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5"/>
              </a:lnSpc>
            </a:pPr>
            <a:r>
              <a:rPr lang="en-US" sz="1746">
                <a:solidFill>
                  <a:srgbClr val="2B4B82"/>
                </a:solidFill>
                <a:latin typeface="Evolventa Bold"/>
              </a:rPr>
              <a:t>Указа Президента Российской Федерации от 02.03.2022 № 83 "О мерах по обеспечению ускоренного развития отрасли информационных технологий в Российской Федерации"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33133" y="5048250"/>
            <a:ext cx="2459408" cy="979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5"/>
              </a:lnSpc>
            </a:pPr>
            <a:r>
              <a:rPr lang="en-US" sz="1746">
                <a:solidFill>
                  <a:srgbClr val="2B4B82"/>
                </a:solidFill>
                <a:latin typeface="Evolventa Bold"/>
              </a:rPr>
              <a:t>фокусирование на проблеме нехватки специалистов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225597" y="5048250"/>
            <a:ext cx="2680634" cy="190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5"/>
              </a:lnSpc>
            </a:pPr>
            <a:r>
              <a:rPr lang="en-US" sz="1746">
                <a:solidFill>
                  <a:srgbClr val="2B4B82"/>
                </a:solidFill>
                <a:latin typeface="Evolventa Bold"/>
              </a:rPr>
              <a:t>внедрение бесплатных IT – курсов, идеи корректирования и модификация образования по IT - специальностям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582177" y="5057775"/>
            <a:ext cx="2459408" cy="151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1"/>
              </a:lnSpc>
            </a:pPr>
            <a:r>
              <a:rPr lang="en-US" sz="1687">
                <a:solidFill>
                  <a:srgbClr val="2B4B82"/>
                </a:solidFill>
                <a:latin typeface="Evolventa Bold"/>
              </a:rPr>
              <a:t>факт активной деятельности, новых идей и предложений государственных органов в IT - сфере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54231" y="643794"/>
            <a:ext cx="11327946" cy="1306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307">
                <a:solidFill>
                  <a:srgbClr val="2B4B82"/>
                </a:solidFill>
                <a:latin typeface="Evolventa"/>
              </a:rPr>
              <a:t>В УСЛОВИЯХ НЕКОГО КРИЗИСА МЕЖДУНАРОДНЫХ ОТНОШЕНИЙ И СОТРУДНИЧЕСТВА В РОССИЙСКОЙ ФЕДЕРАЦИИ, ВЕСЬМА НЕПРОРАБОТАННАЯ IT – СФЕРА СТРЕМИТЕЛЬНО ВЫХОДИТ НА ПУТЬ РАЗВИТИЯ.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52504" y="1786846"/>
            <a:ext cx="9782993" cy="5507683"/>
            <a:chOff x="0" y="0"/>
            <a:chExt cx="13043990" cy="7343577"/>
          </a:xfrm>
        </p:grpSpPr>
        <p:sp>
          <p:nvSpPr>
            <p:cNvPr id="3" name="TextBox 3"/>
            <p:cNvSpPr txBox="1"/>
            <p:nvPr/>
          </p:nvSpPr>
          <p:spPr>
            <a:xfrm>
              <a:off x="0" y="-228600"/>
              <a:ext cx="13043990" cy="1630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08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039840"/>
              <a:ext cx="13043990" cy="4314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80"/>
                </a:lnSpc>
              </a:pPr>
              <a:r>
                <a:rPr lang="en-US" sz="2271">
                  <a:solidFill>
                    <a:srgbClr val="2B4B82"/>
                  </a:solidFill>
                  <a:latin typeface="Evolventa"/>
                </a:rPr>
                <a:t>После стабилизации общественных отношений в сфере информационных технологий, а также благополучных и успешных преобразований в ней, неизбежно начнётся деятельность властей по выделению отдельной отрасли цифрового права и создания системы правовых регуляторов. Степень вовлечения Интернета в сферу реализации прав человека будет и дальше нарастать, а право на доступ в Интернет вполне может быть признано новым универсальным правом, 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963412"/>
            <a:ext cx="4597438" cy="28420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551837" y="390596"/>
            <a:ext cx="2076668" cy="1276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138681" y="-2447996"/>
            <a:ext cx="3837986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94246" y="-3759204"/>
            <a:ext cx="5357753" cy="55915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40181" y="4089966"/>
            <a:ext cx="9319119" cy="282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52"/>
              </a:lnSpc>
            </a:pPr>
            <a:r>
              <a:rPr lang="en-US" sz="2525">
                <a:solidFill>
                  <a:srgbClr val="94DDDE"/>
                </a:solidFill>
                <a:latin typeface="Evolventa"/>
              </a:rPr>
              <a:t>При формировании системы правовых регуляторов отрасли цифрового права государство должны соблюдаться основные права личности, реализуемые в Интернете. Такая система должна быть весьма динамичной, гибкой, современной, ей должны признаваться и регулироваться новые цифровые общественные отношения, но в то же время надёжной, полной и доступной.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10774" y="1441513"/>
            <a:ext cx="2645731" cy="16259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79313" y="5316566"/>
            <a:ext cx="5758626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40312" y="-1788377"/>
            <a:ext cx="1491622" cy="32298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42167" y="-1536821"/>
            <a:ext cx="3748344" cy="30736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566643" y="-2441088"/>
            <a:ext cx="4317873" cy="58928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742874" y="3067435"/>
            <a:ext cx="4597438" cy="28420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7741" y="4644803"/>
            <a:ext cx="8986396" cy="949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16"/>
              </a:lnSpc>
            </a:pPr>
            <a:r>
              <a:rPr lang="en-US" sz="5975" spc="-65">
                <a:solidFill>
                  <a:srgbClr val="2B4B82"/>
                </a:solidFill>
                <a:latin typeface="Evolventa"/>
              </a:rPr>
              <a:t>Спасибо за внимание!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54137" y="3018272"/>
            <a:ext cx="7411325" cy="46354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65100" y="8613636"/>
            <a:ext cx="4338720" cy="27136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76014" y="7483497"/>
            <a:ext cx="3289448" cy="2057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20348" y="712171"/>
            <a:ext cx="3289448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70277" y="1842939"/>
            <a:ext cx="9889023" cy="4181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58"/>
              </a:lnSpc>
            </a:pPr>
            <a:r>
              <a:rPr lang="en-US" sz="2613">
                <a:solidFill>
                  <a:srgbClr val="2B4B82"/>
                </a:solidFill>
                <a:latin typeface="Evolventa"/>
              </a:rPr>
              <a:t>  Роль права как института сохранения и условия развития человека при современных процессах цифровизации значительно возрастает, наступает новое поколение цифровых прав человека. Происходит становление новой цифровой реальности, не имеющей аналогов в истории человечества. Эпоха инноваций и цифровизации требует модернизации, расширения и систематизации универсальных прав человека и правовых регуляторов.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684366"/>
            <a:ext cx="3874545" cy="51225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33994" y="2280020"/>
            <a:ext cx="3874545" cy="51225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65973" y="3153087"/>
            <a:ext cx="3874545" cy="51225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B8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8891" y="2660798"/>
            <a:ext cx="6830233" cy="6375245"/>
            <a:chOff x="0" y="0"/>
            <a:chExt cx="9106977" cy="8500327"/>
          </a:xfrm>
        </p:grpSpPr>
        <p:sp>
          <p:nvSpPr>
            <p:cNvPr id="3" name="TextBox 3"/>
            <p:cNvSpPr txBox="1"/>
            <p:nvPr/>
          </p:nvSpPr>
          <p:spPr>
            <a:xfrm>
              <a:off x="0" y="-209550"/>
              <a:ext cx="9106977" cy="4147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82"/>
                </a:lnSpc>
              </a:pPr>
              <a:r>
                <a:rPr lang="en-US" sz="6485">
                  <a:solidFill>
                    <a:srgbClr val="2B4B82"/>
                  </a:solidFill>
                  <a:latin typeface="Evolventa Bold"/>
                </a:rPr>
                <a:t>Цифровизация социальной жизни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539029"/>
              <a:ext cx="9106977" cy="3034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9447" lvl="1" indent="-229724">
                <a:lnSpc>
                  <a:spcPts val="2979"/>
                </a:lnSpc>
                <a:buFont typeface="Arial"/>
                <a:buChar char="•"/>
              </a:pPr>
              <a:r>
                <a:rPr lang="en-US" sz="2128">
                  <a:solidFill>
                    <a:srgbClr val="2B4B82"/>
                  </a:solidFill>
                  <a:latin typeface="Evolventa"/>
                </a:rPr>
                <a:t>Доступ, использование, создание и публикацию цифровых произведений </a:t>
              </a:r>
            </a:p>
            <a:p>
              <a:pPr marL="459447" lvl="1" indent="-229724">
                <a:lnSpc>
                  <a:spcPts val="2979"/>
                </a:lnSpc>
                <a:buFont typeface="Arial"/>
                <a:buChar char="•"/>
              </a:pPr>
              <a:r>
                <a:rPr lang="en-US" sz="2128">
                  <a:solidFill>
                    <a:srgbClr val="2B4B82"/>
                  </a:solidFill>
                  <a:latin typeface="Evolventa"/>
                </a:rPr>
                <a:t>Доступ и использование компьютеров и иных электронных устройств</a:t>
              </a:r>
            </a:p>
            <a:p>
              <a:pPr marL="459447" lvl="1" indent="-229724">
                <a:lnSpc>
                  <a:spcPts val="2979"/>
                </a:lnSpc>
                <a:buFont typeface="Arial"/>
                <a:buChar char="•"/>
              </a:pPr>
              <a:r>
                <a:rPr lang="en-US" sz="2128">
                  <a:solidFill>
                    <a:srgbClr val="2B4B82"/>
                  </a:solidFill>
                  <a:latin typeface="Evolventa"/>
                </a:rPr>
                <a:t>Коммуникационные сети, в частности и сети Интернет. 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75349" y="2660798"/>
            <a:ext cx="7808652" cy="4480742"/>
            <a:chOff x="0" y="0"/>
            <a:chExt cx="10411536" cy="5974322"/>
          </a:xfrm>
        </p:grpSpPr>
        <p:sp>
          <p:nvSpPr>
            <p:cNvPr id="6" name="TextBox 6"/>
            <p:cNvSpPr txBox="1"/>
            <p:nvPr/>
          </p:nvSpPr>
          <p:spPr>
            <a:xfrm>
              <a:off x="0" y="-133350"/>
              <a:ext cx="10411536" cy="5561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13"/>
                </a:lnSpc>
              </a:pPr>
              <a:r>
                <a:rPr lang="en-US" sz="4511">
                  <a:solidFill>
                    <a:srgbClr val="2B4B82"/>
                  </a:solidFill>
                  <a:latin typeface="Evolventa Bold"/>
                </a:rPr>
                <a:t>Право свободно общаться и выражать мнение в Сети и право на неприкосновенность частной информационной сферы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014294"/>
              <a:ext cx="10411536" cy="558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963412"/>
            <a:ext cx="4597438" cy="28420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551837" y="390596"/>
            <a:ext cx="2076668" cy="1276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138681" y="-2447996"/>
            <a:ext cx="3837986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94246" y="-3759204"/>
            <a:ext cx="5357753" cy="55915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443088" y="-1095217"/>
            <a:ext cx="6414740" cy="66317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4133384"/>
            <a:ext cx="9707669" cy="545786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489251"/>
            <a:ext cx="8685070" cy="3310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39"/>
              </a:lnSpc>
            </a:pPr>
            <a:r>
              <a:rPr lang="en-US" sz="1917" spc="383">
                <a:solidFill>
                  <a:srgbClr val="2B4B82"/>
                </a:solidFill>
                <a:latin typeface="Evolventa Bold"/>
              </a:rPr>
              <a:t>ЧИСЛО СУБЪЕКТОВ ЦИФРОВОГО ПРАВА</a:t>
            </a:r>
            <a:r>
              <a:rPr lang="en-US" sz="1917" spc="383">
                <a:solidFill>
                  <a:srgbClr val="2B4B82"/>
                </a:solidFill>
                <a:latin typeface="Evolventa"/>
              </a:rPr>
              <a:t> ПО ВСЕМУ МИРУ СТРЕМИТЕЛЬНО РАСТЁТ, ЧТО ПОДТВЕРЖДАЕТ ИССЛЕДОВАНИЕ АНАЛИТИКОВ KEPIOS, ПРОВЕДЁННОЕ В ЯНВАРЕ 2022 ГОДА. ЗА ПОСЛЕДНИЕ 10 ЛЕТ КОЛИЧЕСТВО ПОЛЬЗОВАТЕЛЕЙ ИНТЕРНЕТА УВЕЛИЧИЛОСЬ БОЛЕЕ ЧЕМ ВДВОЕ С 2,18 МЛРД В НАЧАЛЕ 2012 ГОДА ДО 4,95 МЛРД В НАЧАЛЕ 2022 ГОДА.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764690" y="5734670"/>
            <a:ext cx="4310914" cy="385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2B4B82"/>
                </a:solidFill>
                <a:latin typeface="Evolventa"/>
              </a:rPr>
              <a:t> </a:t>
            </a:r>
            <a:r>
              <a:rPr lang="en-US" sz="2400">
                <a:solidFill>
                  <a:srgbClr val="2B4B82"/>
                </a:solidFill>
                <a:latin typeface="Arimo"/>
              </a:rPr>
              <a:t>Совокупный годовой темп роста (CAGR) за последнее десятилетие в целом составляет 8,6 процента, но, как вы можете видеть на диаграмме ниже, годовые темпы роста значительно колеблются от года к году.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82868" y="576943"/>
            <a:ext cx="11922264" cy="2514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9"/>
              </a:lnSpc>
            </a:pPr>
            <a:r>
              <a:rPr lang="en-US" sz="3174">
                <a:solidFill>
                  <a:srgbClr val="2B4B82"/>
                </a:solidFill>
                <a:latin typeface="Evolventa Bold"/>
              </a:rPr>
              <a:t>Доклад Совету по правам человека Генеральной Ассамблеи Организации Объединенных Наций включают несколько рекомендаций, касающихся доступа в Интернет:</a:t>
            </a:r>
          </a:p>
          <a:p>
            <a:pPr algn="ctr">
              <a:lnSpc>
                <a:spcPts val="3809"/>
              </a:lnSpc>
            </a:pPr>
            <a:endParaRPr lang="en-US" sz="3174">
              <a:solidFill>
                <a:srgbClr val="2B4B82"/>
              </a:solidFill>
              <a:latin typeface="Evolventa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82034" y="4219270"/>
            <a:ext cx="2401669" cy="4072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5"/>
              </a:lnSpc>
            </a:pPr>
            <a:r>
              <a:rPr lang="en-US" sz="1746">
                <a:solidFill>
                  <a:srgbClr val="2B4B82"/>
                </a:solidFill>
                <a:latin typeface="Evolventa Bold"/>
              </a:rPr>
              <a:t> </a:t>
            </a:r>
            <a:r>
              <a:rPr lang="en-US" sz="1746">
                <a:solidFill>
                  <a:srgbClr val="2B4B82"/>
                </a:solidFill>
                <a:latin typeface="Arimo Bold"/>
              </a:rPr>
              <a:t>Государства принимают меры по полному закрытию доступа к Интернету. Специальный докладчик считает это нарушением пункта 2 статьи 19 Международного пакта о гражданских и политических правах.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914296" y="4219270"/>
            <a:ext cx="2459408" cy="3144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5"/>
              </a:lnSpc>
            </a:pPr>
            <a:r>
              <a:rPr lang="en-US" sz="1746">
                <a:solidFill>
                  <a:srgbClr val="2B4B82"/>
                </a:solidFill>
                <a:latin typeface="Evolventa Bold"/>
              </a:rPr>
              <a:t> </a:t>
            </a:r>
            <a:r>
              <a:rPr lang="en-US" sz="1746">
                <a:solidFill>
                  <a:srgbClr val="2B4B82"/>
                </a:solidFill>
                <a:latin typeface="Arimo Bold"/>
              </a:rPr>
              <a:t>Специальный докладчик призывает все государства обеспечить постоянный доступ к Интернету, в том числе во время политических беспорядков.</a:t>
            </a:r>
          </a:p>
          <a:p>
            <a:pPr algn="ctr">
              <a:lnSpc>
                <a:spcPts val="2445"/>
              </a:lnSpc>
            </a:pPr>
            <a:endParaRPr lang="en-US" sz="1746">
              <a:solidFill>
                <a:srgbClr val="2B4B82"/>
              </a:solidFill>
              <a:latin typeface="Arim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968701" y="4219270"/>
            <a:ext cx="2680634" cy="2216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5"/>
              </a:lnSpc>
            </a:pPr>
            <a:r>
              <a:rPr lang="en-US" sz="1746">
                <a:solidFill>
                  <a:srgbClr val="2B4B82"/>
                </a:solidFill>
                <a:latin typeface="Evolventa Bold"/>
              </a:rPr>
              <a:t>Обеспечение всеобщего доступа к Интернету должно иметь преимущественное значение для всех государств.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08369" y="2842691"/>
            <a:ext cx="948998" cy="909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4"/>
              </a:lnSpc>
            </a:pPr>
            <a:r>
              <a:rPr lang="en-US" sz="4538" spc="776">
                <a:solidFill>
                  <a:srgbClr val="2B4B82"/>
                </a:solidFill>
                <a:latin typeface="Evolventa Bold"/>
              </a:rPr>
              <a:t>78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00117" y="2793562"/>
            <a:ext cx="887766" cy="909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4"/>
              </a:lnSpc>
            </a:pPr>
            <a:r>
              <a:rPr lang="en-US" sz="4538" spc="776">
                <a:solidFill>
                  <a:srgbClr val="2B4B82"/>
                </a:solidFill>
                <a:latin typeface="Evolventa Bold"/>
              </a:rPr>
              <a:t>79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824314" y="2793562"/>
            <a:ext cx="969409" cy="909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4"/>
              </a:lnSpc>
            </a:pPr>
            <a:r>
              <a:rPr lang="en-US" sz="4538" spc="776">
                <a:solidFill>
                  <a:srgbClr val="2B4B82"/>
                </a:solidFill>
                <a:latin typeface="Evolventa Bold"/>
              </a:rPr>
              <a:t>85</a:t>
            </a:r>
          </a:p>
        </p:txBody>
      </p:sp>
      <p:sp>
        <p:nvSpPr>
          <p:cNvPr id="9" name="AutoShape 9"/>
          <p:cNvSpPr/>
          <p:nvPr/>
        </p:nvSpPr>
        <p:spPr>
          <a:xfrm>
            <a:off x="4613932" y="3333287"/>
            <a:ext cx="2730705" cy="0"/>
          </a:xfrm>
          <a:prstGeom prst="line">
            <a:avLst/>
          </a:prstGeom>
          <a:ln w="28575" cap="flat">
            <a:solidFill>
              <a:srgbClr val="2B4B8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1132256" y="3357852"/>
            <a:ext cx="2730705" cy="0"/>
          </a:xfrm>
          <a:prstGeom prst="line">
            <a:avLst/>
          </a:prstGeom>
          <a:ln w="28575" cap="flat">
            <a:solidFill>
              <a:srgbClr val="2B4B82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6093" y="1028700"/>
            <a:ext cx="3489749" cy="286159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769345" y="1393927"/>
            <a:ext cx="10625610" cy="7320109"/>
            <a:chOff x="0" y="0"/>
            <a:chExt cx="14167480" cy="9760145"/>
          </a:xfrm>
        </p:grpSpPr>
        <p:sp>
          <p:nvSpPr>
            <p:cNvPr id="4" name="TextBox 4"/>
            <p:cNvSpPr txBox="1"/>
            <p:nvPr/>
          </p:nvSpPr>
          <p:spPr>
            <a:xfrm>
              <a:off x="0" y="3298808"/>
              <a:ext cx="13963488" cy="6265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45"/>
                </a:lnSpc>
              </a:pPr>
              <a:r>
                <a:rPr lang="en-US" sz="2675">
                  <a:solidFill>
                    <a:srgbClr val="2B4B82"/>
                  </a:solidFill>
                  <a:latin typeface="Arimo"/>
                </a:rPr>
                <a:t>1) субъектами которых являются виртуальные или цифровые «личности»;</a:t>
              </a:r>
            </a:p>
            <a:p>
              <a:pPr>
                <a:lnSpc>
                  <a:spcPts val="3745"/>
                </a:lnSpc>
              </a:pPr>
              <a:r>
                <a:rPr lang="en-US" sz="2675">
                  <a:solidFill>
                    <a:srgbClr val="2B4B82"/>
                  </a:solidFill>
                  <a:latin typeface="Arimo"/>
                </a:rPr>
                <a:t>2) связанных с юридически значимой идентификацией личности в виртуальном пространстве;</a:t>
              </a:r>
            </a:p>
            <a:p>
              <a:pPr>
                <a:lnSpc>
                  <a:spcPts val="3745"/>
                </a:lnSpc>
              </a:pPr>
              <a:r>
                <a:rPr lang="en-US" sz="2675">
                  <a:solidFill>
                    <a:srgbClr val="2B4B82"/>
                  </a:solidFill>
                  <a:latin typeface="Arimo"/>
                </a:rPr>
                <a:t>3) возникающих в связи с реализацией прав человека в виртуальном пространстве;</a:t>
              </a:r>
            </a:p>
            <a:p>
              <a:pPr>
                <a:lnSpc>
                  <a:spcPts val="3745"/>
                </a:lnSpc>
              </a:pPr>
              <a:r>
                <a:rPr lang="en-US" sz="2675">
                  <a:solidFill>
                    <a:srgbClr val="2B4B82"/>
                  </a:solidFill>
                  <a:latin typeface="Arimo"/>
                </a:rPr>
                <a:t>4) ориентированных на применение робототехники;</a:t>
              </a:r>
            </a:p>
            <a:p>
              <a:pPr>
                <a:lnSpc>
                  <a:spcPts val="3745"/>
                </a:lnSpc>
              </a:pPr>
              <a:r>
                <a:rPr lang="en-US" sz="2675">
                  <a:solidFill>
                    <a:srgbClr val="2B4B82"/>
                  </a:solidFill>
                  <a:latin typeface="Arimo"/>
                </a:rPr>
                <a:t>5) складывающихся по поводу нетипичных объектов — информации, цифровых технологий, создаваемых посредством применения новых цифровых сущностей.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03993" y="-62865"/>
              <a:ext cx="13963488" cy="1760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3600">
                  <a:solidFill>
                    <a:srgbClr val="2B4B82"/>
                  </a:solidFill>
                  <a:latin typeface="Evolventa Bold"/>
                </a:rPr>
                <a:t>Так, в сфере правового регулирования наблюдается появление отношений: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6093" y="4477810"/>
            <a:ext cx="3602173" cy="22136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01000" y="2927350"/>
            <a:ext cx="9258300" cy="437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F7B4A7"/>
                </a:solidFill>
                <a:latin typeface="Open Sans Light"/>
              </a:rPr>
              <a:t>Для того чтобы адекватно отражать динамику развития современной правовой сферы, регуляторы должны быть чрезвычайно гибкими. При этом повышается роль международно-правовых регуляторов, а с международным правом в нашем государстве сейчас образуется серьёзная проблема. Так же в отсутствии необходимого государственного регулирования совершаются преступления, распространяется мошенничество, которые чаще всего вовремя не регистрируются и не пресекаются.</a:t>
            </a:r>
          </a:p>
          <a:p>
            <a:pPr>
              <a:lnSpc>
                <a:spcPts val="3500"/>
              </a:lnSpc>
            </a:pPr>
            <a:endParaRPr lang="en-US" sz="2500">
              <a:solidFill>
                <a:srgbClr val="F7B4A7"/>
              </a:solidFill>
              <a:latin typeface="Open Sans Light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84509" y="2379669"/>
            <a:ext cx="5487461" cy="55276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456" r="8662"/>
          <a:stretch>
            <a:fillRect/>
          </a:stretch>
        </p:blipFill>
        <p:spPr>
          <a:xfrm>
            <a:off x="0" y="0"/>
            <a:ext cx="842316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770617" y="2243138"/>
            <a:ext cx="9162237" cy="566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n-US" sz="2625">
                <a:solidFill>
                  <a:srgbClr val="2B4B82"/>
                </a:solidFill>
                <a:latin typeface="Evolventa Bold"/>
              </a:rPr>
              <a:t>Новые технологии</a:t>
            </a:r>
            <a:r>
              <a:rPr lang="en-US" sz="2625">
                <a:solidFill>
                  <a:srgbClr val="2B4B82"/>
                </a:solidFill>
                <a:latin typeface="Evolventa"/>
              </a:rPr>
              <a:t> трансформируют не только частный, но и публичный сектор, сферу государственной деятельности. В результате происходят существенное изменение привычной культуры юридической и государственной управленческой деятельности, уход от личного общения, волокиты и обмена с документами на бумажных носителях к дистанционным и значительно упрощённым услугам в электронной форме, например, в справочно-информационном интернет-портале</a:t>
            </a:r>
            <a:r>
              <a:rPr lang="en-US" sz="2625">
                <a:solidFill>
                  <a:srgbClr val="2B4B82"/>
                </a:solidFill>
                <a:latin typeface="Evolventa Bold"/>
              </a:rPr>
              <a:t> «Госуслуги»</a:t>
            </a:r>
            <a:r>
              <a:rPr lang="en-US" sz="2625">
                <a:solidFill>
                  <a:srgbClr val="2B4B82"/>
                </a:solidFill>
                <a:latin typeface="Evolventa"/>
              </a:rPr>
              <a:t>, заслужившем всеобщее доверие среди населения Российской Федерации.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A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28393" y="1282351"/>
            <a:ext cx="3662625" cy="56426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7760" y="6505661"/>
            <a:ext cx="4530460" cy="117255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168202"/>
            <a:ext cx="10670256" cy="333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01"/>
              </a:lnSpc>
            </a:pPr>
            <a:r>
              <a:rPr lang="en-US" sz="3072">
                <a:solidFill>
                  <a:srgbClr val="2B4B82"/>
                </a:solidFill>
                <a:latin typeface="Evolventa"/>
              </a:rPr>
              <a:t> </a:t>
            </a:r>
            <a:r>
              <a:rPr lang="en-US" sz="3072">
                <a:solidFill>
                  <a:srgbClr val="2B4B82"/>
                </a:solidFill>
                <a:latin typeface="Arimo"/>
              </a:rPr>
              <a:t> Нормативные правовые акты тоже размещаются в сети Интернет в официальных электронных базах и информационно – справочных системах, таких как «Гарант» и «Консультант», что так же обеспечивает удобство для человека и возможность повышения юридической грамотности населения.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86625" y="7947307"/>
            <a:ext cx="5745348" cy="16086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Macintosh PowerPoint</Application>
  <PresentationFormat>Произвольный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Evolventa</vt:lpstr>
      <vt:lpstr>Arimo</vt:lpstr>
      <vt:lpstr>Evolventa Bold</vt:lpstr>
      <vt:lpstr>Open Sans Light</vt:lpstr>
      <vt:lpstr>Calibri</vt:lpstr>
      <vt:lpstr>Arimo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Изометрические Элементы и Макеты Технологии в Образовании Технология Презентация</dc:title>
  <cp:lastModifiedBy>mary unichenko</cp:lastModifiedBy>
  <cp:revision>1</cp:revision>
  <dcterms:created xsi:type="dcterms:W3CDTF">2006-08-16T00:00:00Z</dcterms:created>
  <dcterms:modified xsi:type="dcterms:W3CDTF">2022-04-28T05:58:14Z</dcterms:modified>
  <dc:identifier>DAE-58G34EY</dc:identifier>
</cp:coreProperties>
</file>